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9" r:id="rId6"/>
    <p:sldId id="270" r:id="rId7"/>
    <p:sldId id="27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5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93805CA-3AD6-4BDC-8027-47493DE97C8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6596F8C-E59C-47FB-B8AF-4D8A8F75E2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888431" cy="1702160"/>
          </a:xfrm>
        </p:spPr>
        <p:txBody>
          <a:bodyPr>
            <a:noAutofit/>
          </a:bodyPr>
          <a:lstStyle/>
          <a:p>
            <a:r>
              <a:rPr lang="uk-UA" sz="3400" b="1" dirty="0" smtClean="0">
                <a:latin typeface="Constantia" pitchFamily="18" charset="0"/>
              </a:rPr>
              <a:t>Основи психосоматики</a:t>
            </a:r>
            <a:endParaRPr lang="ru-RU" sz="3400" b="1" dirty="0"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4"/>
            <a:ext cx="2987824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361413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987824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644008" y="4581127"/>
            <a:ext cx="3672408" cy="1440162"/>
          </a:xfrm>
          <a:prstGeom prst="rect">
            <a:avLst/>
          </a:prstGeom>
        </p:spPr>
        <p:txBody>
          <a:bodyPr vert="horz" lIns="0" rIns="18288">
            <a:normAutofit fontScale="2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Вибіркова навчальна дисципліна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Освітня програма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«</a:t>
            </a: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Психологія»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Перший (бакалаврський) рівень вищої освіти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Спеціальність 053 Психологія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 курс, 2 семестр викладання  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денна та заочна форми навчання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2020-2021 навчальний рік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281146"/>
            <a:ext cx="36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>
                <a:latin typeface="Constantia" pitchFamily="18" charset="0"/>
              </a:rPr>
              <a:t>Херсонський</a:t>
            </a:r>
            <a:r>
              <a:rPr lang="ru-RU" sz="1100" dirty="0">
                <a:latin typeface="Constantia" pitchFamily="18" charset="0"/>
              </a:rPr>
              <a:t> </a:t>
            </a:r>
            <a:r>
              <a:rPr lang="ru-RU" sz="1100" dirty="0" err="1">
                <a:latin typeface="Constantia" pitchFamily="18" charset="0"/>
              </a:rPr>
              <a:t>державний</a:t>
            </a:r>
            <a:r>
              <a:rPr lang="ru-RU" sz="1100" dirty="0">
                <a:latin typeface="Constantia" pitchFamily="18" charset="0"/>
              </a:rPr>
              <a:t> </a:t>
            </a:r>
            <a:r>
              <a:rPr lang="ru-RU" sz="1100" dirty="0" err="1">
                <a:latin typeface="Constantia" pitchFamily="18" charset="0"/>
              </a:rPr>
              <a:t>університет</a:t>
            </a:r>
            <a:endParaRPr lang="ru-RU" sz="1100" dirty="0">
              <a:latin typeface="Constantia" pitchFamily="18" charset="0"/>
            </a:endParaRPr>
          </a:p>
          <a:p>
            <a:pPr algn="ctr"/>
            <a:r>
              <a:rPr lang="ru-RU" sz="1100" dirty="0" err="1">
                <a:latin typeface="Constantia" pitchFamily="18" charset="0"/>
              </a:rPr>
              <a:t>Соціально-психологічний</a:t>
            </a:r>
            <a:r>
              <a:rPr lang="ru-RU" sz="1100" dirty="0">
                <a:latin typeface="Constantia" pitchFamily="18" charset="0"/>
              </a:rPr>
              <a:t> факультет </a:t>
            </a:r>
          </a:p>
          <a:p>
            <a:pPr algn="ctr"/>
            <a:r>
              <a:rPr lang="ru-RU" sz="1100" dirty="0">
                <a:latin typeface="Constantia" pitchFamily="18" charset="0"/>
              </a:rPr>
              <a:t>Кафедра </a:t>
            </a:r>
            <a:r>
              <a:rPr lang="ru-RU" sz="1100" dirty="0" err="1">
                <a:latin typeface="Constantia" pitchFamily="18" charset="0"/>
              </a:rPr>
              <a:t>практичної</a:t>
            </a:r>
            <a:r>
              <a:rPr lang="ru-RU" sz="1100" dirty="0">
                <a:latin typeface="Constantia" pitchFamily="18" charset="0"/>
              </a:rPr>
              <a:t> </a:t>
            </a:r>
            <a:r>
              <a:rPr lang="ru-RU" sz="1100" dirty="0" err="1">
                <a:latin typeface="Constantia" pitchFamily="18" charset="0"/>
              </a:rPr>
              <a:t>психології</a:t>
            </a:r>
            <a:r>
              <a:rPr lang="ru-RU" sz="1100" dirty="0">
                <a:latin typeface="Constant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0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94C600"/>
                </a:solidFill>
              </a:rPr>
              <a:t>Психосоматику харчової поведінки та проблем ваги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7240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48880"/>
            <a:ext cx="352839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4348"/>
            <a:ext cx="4032447" cy="348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94C600"/>
                </a:solidFill>
              </a:rPr>
              <a:t>Психосоматику шлунково-кишкових </a:t>
            </a:r>
            <a:r>
              <a:rPr lang="uk-UA" sz="3600" dirty="0">
                <a:solidFill>
                  <a:srgbClr val="94C600"/>
                </a:solidFill>
              </a:rPr>
              <a:t>з</a:t>
            </a:r>
            <a:r>
              <a:rPr lang="uk-UA" sz="3600" dirty="0" smtClean="0">
                <a:solidFill>
                  <a:srgbClr val="94C600"/>
                </a:solidFill>
              </a:rPr>
              <a:t>ахворювань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80044"/>
            <a:ext cx="381642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5283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8884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8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94C600"/>
                </a:solidFill>
              </a:rPr>
              <a:t>Психосоматику шкірних хвороб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996"/>
            <a:ext cx="424847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996"/>
            <a:ext cx="396044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2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Онкологічні захворювання 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48" y="2780928"/>
            <a:ext cx="27426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25431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2" y="2924944"/>
            <a:ext cx="29527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rgbClr val="94C600"/>
                </a:solidFill>
              </a:rPr>
              <a:t>Психосоматику </a:t>
            </a:r>
            <a:br>
              <a:rPr lang="uk-UA" sz="3600" dirty="0" smtClean="0">
                <a:solidFill>
                  <a:srgbClr val="94C600"/>
                </a:solidFill>
              </a:rPr>
            </a:br>
            <a:r>
              <a:rPr lang="uk-UA" sz="3600" dirty="0" smtClean="0">
                <a:solidFill>
                  <a:srgbClr val="94C600"/>
                </a:solidFill>
              </a:rPr>
              <a:t> хвороб опорно-рухового апарату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92312"/>
            <a:ext cx="4680520" cy="39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292311"/>
            <a:ext cx="3672407" cy="39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936104"/>
          </a:xfrm>
        </p:spPr>
        <p:txBody>
          <a:bodyPr/>
          <a:lstStyle/>
          <a:p>
            <a:r>
              <a:rPr lang="uk-UA" dirty="0" smtClean="0"/>
              <a:t>Для чого Вам цей курс?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488832" cy="3508977"/>
          </a:xfrm>
        </p:spPr>
        <p:txBody>
          <a:bodyPr/>
          <a:lstStyle/>
          <a:p>
            <a:r>
              <a:rPr lang="uk-UA" dirty="0" smtClean="0"/>
              <a:t>Щоб знати як бути здоровими, щасливими у гармонії із собою</a:t>
            </a:r>
          </a:p>
          <a:p>
            <a:r>
              <a:rPr lang="uk-UA" dirty="0" smtClean="0"/>
              <a:t>Щоб  допомагати іншим бути здоровими, щасливими у гармонії із собою</a:t>
            </a:r>
            <a:r>
              <a:rPr lang="uk-UA" dirty="0" smtClean="0">
                <a:sym typeface="Wingdings" pitchFamily="2" charset="2"/>
              </a:rPr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4168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Найкращі ліки від психосоматичних хвороб – спокій, душевна рівновага та  гармонія </a:t>
            </a:r>
            <a:r>
              <a:rPr lang="uk-UA" sz="2800" b="1" dirty="0">
                <a:solidFill>
                  <a:schemeClr val="tx1"/>
                </a:solidFill>
              </a:rPr>
              <a:t>із собою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7281257" cy="3508977"/>
          </a:xfrm>
        </p:spPr>
        <p:txBody>
          <a:bodyPr/>
          <a:lstStyle/>
          <a:p>
            <a:pPr marL="68580" indent="0" algn="ctr">
              <a:lnSpc>
                <a:spcPct val="150000"/>
              </a:lnSpc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78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Що це взагалі таке «Психосоматика»?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Психосоматика – напрям психології та медицини, який вивчає вплив психологічних факторів на виникнення та розвиток соматичних (тілесних захворювань).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024744" cy="14059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ru-RU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Всі</a:t>
            </a:r>
            <a:r>
              <a:rPr lang="ru-RU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tx1"/>
                </a:solidFill>
                <a:cs typeface="Times New Roman" pitchFamily="18" charset="0"/>
              </a:rPr>
              <a:t>хвороби</a:t>
            </a:r>
            <a:r>
              <a:rPr lang="ru-RU" sz="27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tx1"/>
                </a:solidFill>
                <a:cs typeface="Times New Roman" pitchFamily="18" charset="0"/>
              </a:rPr>
              <a:t>від</a:t>
            </a:r>
            <a:r>
              <a:rPr lang="ru-RU" sz="27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700" b="1" i="1" dirty="0" err="1">
                <a:solidFill>
                  <a:schemeClr val="tx1"/>
                </a:solidFill>
                <a:cs typeface="Times New Roman" pitchFamily="18" charset="0"/>
              </a:rPr>
              <a:t>нервів</a:t>
            </a:r>
            <a:r>
              <a:rPr lang="ru-RU" sz="2700" b="1" i="1" dirty="0" smtClean="0">
                <a:solidFill>
                  <a:schemeClr val="tx1"/>
                </a:solidFill>
                <a:cs typeface="Times New Roman" pitchFamily="18" charset="0"/>
              </a:rPr>
              <a:t>…. </a:t>
            </a:r>
            <a:br>
              <a:rPr lang="ru-RU" sz="27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</a:t>
            </a:r>
            <a:r>
              <a:rPr lang="uk-UA" dirty="0"/>
              <a:t/>
            </a:r>
            <a:br>
              <a:rPr lang="uk-UA" dirty="0"/>
            </a:br>
            <a:r>
              <a:rPr lang="uk-UA" sz="3100" b="1" i="1" dirty="0" smtClean="0">
                <a:solidFill>
                  <a:schemeClr val="tx1"/>
                </a:solidFill>
              </a:rPr>
              <a:t>Скажіть мені, що у вас болить і я відповім вам, де у Вас проблеми в житті….  </a:t>
            </a:r>
            <a:br>
              <a:rPr lang="uk-UA" sz="3100" b="1" i="1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                                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140968"/>
            <a:ext cx="6777317" cy="2691661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7687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757888"/>
          </a:xfrm>
        </p:spPr>
        <p:txBody>
          <a:bodyPr/>
          <a:lstStyle/>
          <a:p>
            <a:r>
              <a:rPr lang="uk-UA" dirty="0" smtClean="0"/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6345153" cy="4203829"/>
          </a:xfrm>
        </p:spPr>
        <p:txBody>
          <a:bodyPr/>
          <a:lstStyle/>
          <a:p>
            <a:pPr algn="just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психосоматичних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на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психосоматичних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психопрофілактики</a:t>
            </a:r>
            <a:r>
              <a:rPr lang="ru-RU" dirty="0"/>
              <a:t> та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психосоматичних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60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94C600"/>
                </a:solidFill>
              </a:rPr>
              <a:t>А саме: </a:t>
            </a:r>
            <a:br>
              <a:rPr lang="uk-UA" sz="3600" dirty="0">
                <a:solidFill>
                  <a:srgbClr val="94C600"/>
                </a:solidFill>
              </a:rPr>
            </a:br>
            <a:r>
              <a:rPr lang="uk-UA" sz="3600" dirty="0" smtClean="0">
                <a:solidFill>
                  <a:srgbClr val="94C600"/>
                </a:solidFill>
              </a:rPr>
              <a:t>Психосоматику сексуальних та гінекологічних захворювань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81" y="2233612"/>
            <a:ext cx="2847975" cy="357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233612"/>
            <a:ext cx="2466975" cy="357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80" y="2233612"/>
            <a:ext cx="2591568" cy="357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Головний біль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76872"/>
            <a:ext cx="42484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12" y="0"/>
            <a:ext cx="367240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8416"/>
            <a:ext cx="3832473" cy="350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Інфекційні захворювання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276872"/>
            <a:ext cx="29706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76872"/>
            <a:ext cx="2667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6193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Психосоматику хвороб органів дихання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21" y="2361754"/>
            <a:ext cx="2619375" cy="351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7846"/>
            <a:ext cx="2705869" cy="354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96" y="2290316"/>
            <a:ext cx="2739652" cy="358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5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Психосоматику серцево-судинних захворювань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27" y="2276872"/>
            <a:ext cx="269664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14400"/>
            <a:ext cx="2991991" cy="34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31415"/>
            <a:ext cx="2762250" cy="347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340</TotalTime>
  <Words>168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Основи психосоматики</vt:lpstr>
      <vt:lpstr>Що це взагалі таке «Психосоматика»?</vt:lpstr>
      <vt:lpstr>       Всі хвороби від нервів….                                      Скажіть мені, що у вас болить і я відповім вам, де у Вас проблеми в житті….                                   </vt:lpstr>
      <vt:lpstr>Що будемо вивчати?</vt:lpstr>
      <vt:lpstr>А саме:  Психосоматику сексуальних та гінекологічних захворювань </vt:lpstr>
      <vt:lpstr> Головний біль</vt:lpstr>
      <vt:lpstr>Інфекційні захворювання </vt:lpstr>
      <vt:lpstr>Психосоматику хвороб органів дихання </vt:lpstr>
      <vt:lpstr>Психосоматику серцево-судинних захворювань</vt:lpstr>
      <vt:lpstr>Психосоматику харчової поведінки та проблем ваги</vt:lpstr>
      <vt:lpstr>Психосоматику шлунково-кишкових захворювань</vt:lpstr>
      <vt:lpstr>Психосоматику шкірних хвороб</vt:lpstr>
      <vt:lpstr>Онкологічні захворювання </vt:lpstr>
      <vt:lpstr>Психосоматику   хвороб опорно-рухового апарату</vt:lpstr>
      <vt:lpstr>Для чого Вам цей курс?</vt:lpstr>
      <vt:lpstr>Найкращі ліки від психосоматичних хвороб – спокій, душевна рівновага та  гармонія із собою  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психосоматики</dc:title>
  <dc:creator>User</dc:creator>
  <cp:lastModifiedBy>User</cp:lastModifiedBy>
  <cp:revision>16</cp:revision>
  <dcterms:created xsi:type="dcterms:W3CDTF">2020-06-10T05:52:22Z</dcterms:created>
  <dcterms:modified xsi:type="dcterms:W3CDTF">2020-06-18T15:10:06Z</dcterms:modified>
</cp:coreProperties>
</file>